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5" r:id="rId1"/>
    <p:sldMasterId id="2147483676" r:id="rId2"/>
  </p:sldMasterIdLst>
  <p:notesMasterIdLst>
    <p:notesMasterId r:id="rId25"/>
  </p:notesMasterIdLst>
  <p:handoutMasterIdLst>
    <p:handoutMasterId r:id="rId26"/>
  </p:handoutMasterIdLst>
  <p:sldIdLst>
    <p:sldId id="585" r:id="rId3"/>
    <p:sldId id="586" r:id="rId4"/>
    <p:sldId id="651" r:id="rId5"/>
    <p:sldId id="652" r:id="rId6"/>
    <p:sldId id="653" r:id="rId7"/>
    <p:sldId id="684" r:id="rId8"/>
    <p:sldId id="654" r:id="rId9"/>
    <p:sldId id="649" r:id="rId10"/>
    <p:sldId id="708" r:id="rId11"/>
    <p:sldId id="690" r:id="rId12"/>
    <p:sldId id="691" r:id="rId13"/>
    <p:sldId id="709" r:id="rId14"/>
    <p:sldId id="710" r:id="rId15"/>
    <p:sldId id="711" r:id="rId16"/>
    <p:sldId id="712" r:id="rId17"/>
    <p:sldId id="713" r:id="rId18"/>
    <p:sldId id="714" r:id="rId19"/>
    <p:sldId id="715" r:id="rId20"/>
    <p:sldId id="716" r:id="rId21"/>
    <p:sldId id="717" r:id="rId22"/>
    <p:sldId id="718" r:id="rId23"/>
    <p:sldId id="719" r:id="rId24"/>
  </p:sldIdLst>
  <p:sldSz cx="13320713" cy="7272338"/>
  <p:notesSz cx="6797675" cy="9926638"/>
  <p:embeddedFontLst>
    <p:embeddedFont>
      <p:font typeface="나눔고딕" panose="020D0604000000000000" pitchFamily="50" charset="-127"/>
      <p:regular r:id="rId27"/>
      <p:bold r:id="rId28"/>
    </p:embeddedFont>
    <p:embeddedFont>
      <p:font typeface="MS Reference Sans Serif" panose="020B0604030504040204" pitchFamily="34" charset="0"/>
      <p:regular r:id="rId29"/>
    </p:embeddedFont>
    <p:embeddedFont>
      <p:font typeface="맑은 고딕" panose="020B0503020000020004" pitchFamily="50" charset="-127"/>
      <p:regular r:id="rId30"/>
      <p:bold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제목 없는 구역" id="{79D918F4-B061-44A2-9921-E894D2C0872D}">
          <p14:sldIdLst>
            <p14:sldId id="585"/>
            <p14:sldId id="586"/>
            <p14:sldId id="651"/>
            <p14:sldId id="652"/>
            <p14:sldId id="653"/>
            <p14:sldId id="684"/>
            <p14:sldId id="654"/>
            <p14:sldId id="649"/>
            <p14:sldId id="708"/>
            <p14:sldId id="690"/>
            <p14:sldId id="691"/>
            <p14:sldId id="709"/>
            <p14:sldId id="710"/>
            <p14:sldId id="711"/>
            <p14:sldId id="712"/>
            <p14:sldId id="713"/>
            <p14:sldId id="714"/>
            <p14:sldId id="715"/>
            <p14:sldId id="716"/>
            <p14:sldId id="717"/>
            <p14:sldId id="718"/>
            <p14:sldId id="7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91" userDrawn="1">
          <p15:clr>
            <a:srgbClr val="A4A3A4"/>
          </p15:clr>
        </p15:guide>
        <p15:guide id="2" pos="41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윤희" initials="김" lastIdx="7" clrIdx="0">
    <p:extLst>
      <p:ext uri="{19B8F6BF-5375-455C-9EA6-DF929625EA0E}">
        <p15:presenceInfo xmlns:p15="http://schemas.microsoft.com/office/powerpoint/2012/main" userId="58660208410bcd61" providerId="Windows Live"/>
      </p:ext>
    </p:extLst>
  </p:cmAuthor>
  <p:cmAuthor id="2" name="je0@kitia.or.kr" initials="j" lastIdx="19" clrIdx="1">
    <p:extLst>
      <p:ext uri="{19B8F6BF-5375-455C-9EA6-DF929625EA0E}">
        <p15:presenceInfo xmlns:p15="http://schemas.microsoft.com/office/powerpoint/2012/main" userId="0deaee44922ab0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50012"/>
    <a:srgbClr val="26A2ED"/>
    <a:srgbClr val="FFFF99"/>
    <a:srgbClr val="1F4E79"/>
    <a:srgbClr val="F05050"/>
    <a:srgbClr val="F99B15"/>
    <a:srgbClr val="FF3300"/>
    <a:srgbClr val="E9EFF7"/>
    <a:srgbClr val="1F8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5470" autoAdjust="0"/>
  </p:normalViewPr>
  <p:slideViewPr>
    <p:cSldViewPr showGuides="1">
      <p:cViewPr varScale="1">
        <p:scale>
          <a:sx n="110" d="100"/>
          <a:sy n="110" d="100"/>
        </p:scale>
        <p:origin x="114" y="300"/>
      </p:cViewPr>
      <p:guideLst>
        <p:guide orient="horz" pos="2291"/>
        <p:guide pos="41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264" y="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5" cy="496253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5" cy="496253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EBA497D1-598F-4C28-A810-A3C4EF74382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800"/>
            <a:ext cx="2946135" cy="49625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55" y="9428800"/>
            <a:ext cx="2946135" cy="49625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AA373493-8D82-482B-8739-E43E3FFC87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715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0BE94C7B-1E5F-4C4F-BF77-4B7372CB4B8D}" type="datetimeFigureOut">
              <a:rPr lang="ko-KR" altLang="en-US" smtClean="0"/>
              <a:pPr/>
              <a:t>2024-03-29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7938" y="744538"/>
            <a:ext cx="68151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21" tIns="45661" rIns="91321" bIns="4566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3A277933-CA42-47AD-851D-C4E256733B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235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4A2-8469-4028-901D-2F12B6DDBD6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458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7933-CA42-47AD-851D-C4E256733B3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442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7933-CA42-47AD-851D-C4E256733B3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033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049A8-CCB4-FC3A-5B53-884D228F4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7FF4C96-D359-82A3-2A42-7C80EEE2D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0BD323D-5EF0-CFE0-7DDA-F9466354E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0FA6AF-65DE-8299-7894-294E066C9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7933-CA42-47AD-851D-C4E256733B3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37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372B3-1A18-5123-885F-6A1556531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4CC8E1-797D-48B2-987D-06E233C23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1BBF28-D1D2-8763-CBB2-2C5053E93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682A7F5-D391-1367-4DE4-EF073264E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7933-CA42-47AD-851D-C4E256733B3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54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0" y="6875053"/>
            <a:ext cx="1329296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35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0" y="6875053"/>
            <a:ext cx="1329296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 userDrawn="1"/>
        </p:nvSpPr>
        <p:spPr>
          <a:xfrm>
            <a:off x="10044732" y="310077"/>
            <a:ext cx="3281028" cy="656497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79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665089" y="1190173"/>
            <a:ext cx="9990535" cy="2531851"/>
          </a:xfrm>
        </p:spPr>
        <p:txBody>
          <a:bodyPr anchor="b"/>
          <a:lstStyle>
            <a:lvl1pPr algn="ctr">
              <a:defRPr sz="6362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65089" y="3819661"/>
            <a:ext cx="9990535" cy="1755798"/>
          </a:xfrm>
        </p:spPr>
        <p:txBody>
          <a:bodyPr/>
          <a:lstStyle>
            <a:lvl1pPr marL="0" indent="0" algn="ctr">
              <a:buNone/>
              <a:defRPr sz="2545"/>
            </a:lvl1pPr>
            <a:lvl2pPr marL="484815" indent="0" algn="ctr">
              <a:buNone/>
              <a:defRPr sz="2121"/>
            </a:lvl2pPr>
            <a:lvl3pPr marL="969630" indent="0" algn="ctr">
              <a:buNone/>
              <a:defRPr sz="1909"/>
            </a:lvl3pPr>
            <a:lvl4pPr marL="1454445" indent="0" algn="ctr">
              <a:buNone/>
              <a:defRPr sz="1697"/>
            </a:lvl4pPr>
            <a:lvl5pPr marL="1939260" indent="0" algn="ctr">
              <a:buNone/>
              <a:defRPr sz="1697"/>
            </a:lvl5pPr>
            <a:lvl6pPr marL="2424074" indent="0" algn="ctr">
              <a:buNone/>
              <a:defRPr sz="1697"/>
            </a:lvl6pPr>
            <a:lvl7pPr marL="2908889" indent="0" algn="ctr">
              <a:buNone/>
              <a:defRPr sz="1697"/>
            </a:lvl7pPr>
            <a:lvl8pPr marL="3393704" indent="0" algn="ctr">
              <a:buNone/>
              <a:defRPr sz="1697"/>
            </a:lvl8pPr>
            <a:lvl9pPr marL="3878519" indent="0" algn="ctr">
              <a:buNone/>
              <a:defRPr sz="1697"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6769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35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0" y="6875053"/>
            <a:ext cx="1329296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2040110" y="6995944"/>
            <a:ext cx="5983937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36000">
            <a:spAutoFit/>
          </a:bodyPr>
          <a:lstStyle/>
          <a:p>
            <a:pPr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COPYRIGHT</a:t>
            </a: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MS Reference Sans Serif" pitchFamily="34" charset="0"/>
                <a:cs typeface="Arial" pitchFamily="34" charset="0"/>
              </a:rPr>
              <a:t> © 2022. </a:t>
            </a:r>
            <a:r>
              <a:rPr lang="en-US" altLang="ko-KR" sz="7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BBTREE </a:t>
            </a:r>
            <a:r>
              <a:rPr lang="en-US" altLang="ko-KR" sz="7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co,.ltd</a:t>
            </a:r>
            <a:r>
              <a:rPr lang="en-US" altLang="ko-KR" sz="7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MS Reference Sans Serif" pitchFamily="34" charset="0"/>
                <a:cs typeface="Arial" pitchFamily="34" charset="0"/>
              </a:rPr>
              <a:t> ALL RIGHTS RESERVED.</a:t>
            </a:r>
            <a:endParaRPr lang="ko-KR" altLang="en-US" sz="600" dirty="0">
              <a:solidFill>
                <a:schemeClr val="bg1">
                  <a:lumMod val="50000"/>
                </a:schemeClr>
              </a:solidFill>
              <a:latin typeface="MS Reference Sans Serif" pitchFamily="34" charset="0"/>
              <a:cs typeface="Arial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1509" y="6912257"/>
            <a:ext cx="1556577" cy="310170"/>
          </a:xfrm>
          <a:prstGeom prst="rect">
            <a:avLst/>
          </a:prstGeom>
        </p:spPr>
      </p:pic>
      <p:sp>
        <p:nvSpPr>
          <p:cNvPr id="6" name="직사각형 5"/>
          <p:cNvSpPr/>
          <p:nvPr userDrawn="1"/>
        </p:nvSpPr>
        <p:spPr>
          <a:xfrm>
            <a:off x="10044732" y="310077"/>
            <a:ext cx="3281028" cy="656497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19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 userDrawn="1"/>
        </p:nvSpPr>
        <p:spPr bwMode="auto">
          <a:xfrm>
            <a:off x="1" y="0"/>
            <a:ext cx="13320713" cy="305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1430" tIns="45715" rIns="91430" bIns="45715" anchor="ctr"/>
          <a:lstStyle/>
          <a:p>
            <a:pPr marL="0" marR="0" lvl="0" indent="0" algn="l" defTabSz="649288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한국방사선진흥협회 교육홈페이지</a:t>
            </a: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_</a:t>
            </a: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사용자 매뉴얼</a:t>
            </a:r>
          </a:p>
        </p:txBody>
      </p:sp>
    </p:spTree>
    <p:extLst>
      <p:ext uri="{BB962C8B-B14F-4D97-AF65-F5344CB8AC3E}">
        <p14:creationId xmlns:p14="http://schemas.microsoft.com/office/powerpoint/2010/main" val="205037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5" r:id="rId2"/>
    <p:sldLayoutId id="2147483679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199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yber@ri.or.k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444830" y="2528499"/>
            <a:ext cx="4204535" cy="90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60786" bIns="60786">
            <a:spAutoFit/>
          </a:bodyPr>
          <a:lstStyle/>
          <a:p>
            <a:pPr algn="ctr"/>
            <a:r>
              <a:rPr lang="ko-KR" altLang="en-US" sz="5090" dirty="0">
                <a:latin typeface="나눔고딕" pitchFamily="50" charset="-127"/>
                <a:ea typeface="나눔고딕" pitchFamily="50" charset="-127"/>
              </a:rPr>
              <a:t>매뉴얼</a:t>
            </a:r>
          </a:p>
        </p:txBody>
      </p:sp>
      <p:cxnSp>
        <p:nvCxnSpPr>
          <p:cNvPr id="7" name="직선 연결선 12"/>
          <p:cNvCxnSpPr>
            <a:cxnSpLocks noChangeShapeType="1"/>
          </p:cNvCxnSpPr>
          <p:nvPr/>
        </p:nvCxnSpPr>
        <p:spPr bwMode="auto">
          <a:xfrm>
            <a:off x="4872407" y="3566463"/>
            <a:ext cx="3349381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647412" y="3848578"/>
            <a:ext cx="8025887" cy="57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60786" bIns="60786">
            <a:spAutoFit/>
          </a:bodyPr>
          <a:lstStyle/>
          <a:p>
            <a:pPr algn="ctr"/>
            <a:r>
              <a:rPr lang="ko-KR" altLang="en-US" sz="2969" b="1" dirty="0">
                <a:latin typeface="나눔고딕" pitchFamily="50" charset="-127"/>
                <a:ea typeface="나눔고딕" pitchFamily="50" charset="-127"/>
              </a:rPr>
              <a:t>한국방사선진흥협회 교육홈페이지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2885" y="6576907"/>
            <a:ext cx="1414066" cy="447400"/>
          </a:xfrm>
          <a:prstGeom prst="rect">
            <a:avLst/>
          </a:prstGeom>
          <a:solidFill>
            <a:srgbClr val="E50012"/>
          </a:solidFill>
        </p:spPr>
      </p:pic>
    </p:spTree>
    <p:extLst>
      <p:ext uri="{BB962C8B-B14F-4D97-AF65-F5344CB8AC3E}">
        <p14:creationId xmlns:p14="http://schemas.microsoft.com/office/powerpoint/2010/main" val="305795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4115150" y="2916089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교육생</a:t>
            </a:r>
            <a:r>
              <a:rPr lang="en-US" altLang="ko-KR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 신청 </a:t>
            </a:r>
            <a:endParaRPr lang="en-US" altLang="ko-KR" sz="40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6668939"/>
            <a:ext cx="13320713" cy="6045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33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>
                <a:solidFill>
                  <a:schemeClr val="tx1"/>
                </a:solidFill>
              </a:rPr>
              <a:t>메인페이지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9E3CED4-5E64-5B66-A63C-AAA11C0E34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6" y="827857"/>
            <a:ext cx="4583381" cy="54308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5803269" y="271080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로그인 후 상단의 법정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비법정교육 클릭 또는 바로가기 메뉴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195860" y="827857"/>
            <a:ext cx="648072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867370" y="2412033"/>
            <a:ext cx="1992786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64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교육신청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법정교육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74C8BB4-3B47-77DB-CD6B-659FC194A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03" y="1043881"/>
            <a:ext cx="7354703" cy="5561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8028508" y="4206831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원하는 일정 조회 후 신청하기 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388548" y="3924201"/>
            <a:ext cx="792088" cy="1224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00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교육신청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법정교육 </a:t>
            </a:r>
            <a:r>
              <a:rPr lang="en-US" altLang="ko-KR" sz="1600" b="1" smtClean="0">
                <a:solidFill>
                  <a:schemeClr val="tx1"/>
                </a:solidFill>
              </a:rPr>
              <a:t>- </a:t>
            </a:r>
            <a:r>
              <a:rPr lang="ko-KR" altLang="en-US" sz="1600" b="1" smtClean="0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60" y="1187897"/>
            <a:ext cx="8050651" cy="51125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9900716" y="3492153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상세보기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380435" y="5724400"/>
            <a:ext cx="1065876" cy="34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58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93A2-01CB-6297-63AB-444A4182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1FB8E4-8327-002E-60C6-572E3770A24F}"/>
              </a:ext>
            </a:extLst>
          </p:cNvPr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60" y="1331913"/>
            <a:ext cx="6684743" cy="396044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788148" y="3996210"/>
            <a:ext cx="504056" cy="2160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5093815" y="3934944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공문 출력 가능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59956" y="4273498"/>
            <a:ext cx="792088" cy="370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3492004" y="4305727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신청하기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234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76" y="1547937"/>
            <a:ext cx="7802613" cy="375509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259756" y="4789364"/>
            <a:ext cx="1080120" cy="370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755700" y="5436369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신청하기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286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32" y="1259905"/>
            <a:ext cx="6537442" cy="489654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419996" y="4644281"/>
            <a:ext cx="1368152" cy="370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4644132" y="4644281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교육비 결제 진행 후 수강중 교육으로 이동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2231864" y="6404702"/>
            <a:ext cx="892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계산서 요청은 가상계좌 클릭 후 수강중 교육에서 신청 가능 또는 메일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cyber@ri.or.kr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로 요청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560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36" y="1187897"/>
            <a:ext cx="9986104" cy="4752528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580236" y="5148337"/>
            <a:ext cx="1080120" cy="370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4428108" y="6012433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직장교육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수료기준 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진도율 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100%</a:t>
            </a:r>
          </a:p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평가점수 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60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점 이상 시 수료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0014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A260E-A4A6-7AD4-6081-C133EC055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3BFCF0D-6FD2-298E-0E84-ED5411EDC16C}"/>
              </a:ext>
            </a:extLst>
          </p:cNvPr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나의 강의실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 err="1">
                <a:solidFill>
                  <a:schemeClr val="tx1"/>
                </a:solidFill>
              </a:rPr>
              <a:t>수강중</a:t>
            </a:r>
            <a:r>
              <a:rPr lang="ko-KR" altLang="en-US" sz="1600" b="1" dirty="0">
                <a:solidFill>
                  <a:schemeClr val="tx1"/>
                </a:solidFill>
              </a:rPr>
              <a:t> 교육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>
                <a:solidFill>
                  <a:schemeClr val="tx1"/>
                </a:solidFill>
              </a:rPr>
              <a:t>거래명세표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65225E1-3853-7B73-C359-15BFDBAACC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1" y="961053"/>
            <a:ext cx="6325888" cy="563399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DD6ADFD-7568-4701-3F46-600964189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12" y="1241407"/>
            <a:ext cx="5763138" cy="507328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A697B87-1C83-FDB7-7A26-84E37F7D2628}"/>
              </a:ext>
            </a:extLst>
          </p:cNvPr>
          <p:cNvSpPr/>
          <p:nvPr/>
        </p:nvSpPr>
        <p:spPr>
          <a:xfrm>
            <a:off x="5220196" y="4212233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EA949315-A9E3-29B9-7EAD-FC6971D1A4AB}"/>
              </a:ext>
            </a:extLst>
          </p:cNvPr>
          <p:cNvSpPr/>
          <p:nvPr/>
        </p:nvSpPr>
        <p:spPr>
          <a:xfrm>
            <a:off x="5508228" y="4356249"/>
            <a:ext cx="1728192" cy="184135"/>
          </a:xfrm>
          <a:prstGeom prst="rightArrow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70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28713-A295-8CB6-6E3F-D366891F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F43F7CC-B290-D883-C488-31CAA4226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12" y="1281577"/>
            <a:ext cx="5671874" cy="499294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C4F2B788-5366-486C-E1FE-309F1DEFF1FA}"/>
              </a:ext>
            </a:extLst>
          </p:cNvPr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나의 강의실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 err="1">
                <a:solidFill>
                  <a:schemeClr val="tx1"/>
                </a:solidFill>
              </a:rPr>
              <a:t>수강중</a:t>
            </a:r>
            <a:r>
              <a:rPr lang="ko-KR" altLang="en-US" sz="1600" b="1" dirty="0">
                <a:solidFill>
                  <a:schemeClr val="tx1"/>
                </a:solidFill>
              </a:rPr>
              <a:t> 교육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>
                <a:solidFill>
                  <a:schemeClr val="tx1"/>
                </a:solidFill>
              </a:rPr>
              <a:t>교육비 납부확인서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9008006-2482-D512-229A-4BA6B98E7E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1" y="961053"/>
            <a:ext cx="6325888" cy="563399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B9452090-BDD5-6F3F-9CA1-606DA05E5C93}"/>
              </a:ext>
            </a:extLst>
          </p:cNvPr>
          <p:cNvSpPr/>
          <p:nvPr/>
        </p:nvSpPr>
        <p:spPr>
          <a:xfrm>
            <a:off x="5508228" y="4212233"/>
            <a:ext cx="216024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FB76CD60-8432-76B4-4939-943FEE959970}"/>
              </a:ext>
            </a:extLst>
          </p:cNvPr>
          <p:cNvSpPr/>
          <p:nvPr/>
        </p:nvSpPr>
        <p:spPr>
          <a:xfrm>
            <a:off x="5724252" y="4356249"/>
            <a:ext cx="1512168" cy="216024"/>
          </a:xfrm>
          <a:prstGeom prst="rightArrow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399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3419996" y="2844081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교육담당자</a:t>
            </a:r>
            <a:r>
              <a:rPr lang="en-US" altLang="ko-KR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 신청 및 관리 </a:t>
            </a:r>
            <a:endParaRPr lang="en-US" altLang="ko-KR" sz="40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6668939"/>
            <a:ext cx="13320713" cy="6045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556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>
                <a:solidFill>
                  <a:schemeClr val="tx1"/>
                </a:solidFill>
              </a:rPr>
              <a:t>메인페이지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9E3CED4-5E64-5B66-A63C-AAA11C0E34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6" y="827857"/>
            <a:ext cx="4583381" cy="54308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5803269" y="271080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로그인 후 상단의 법정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비법정교육 클릭 또는 바로가기 메뉴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195860" y="827857"/>
            <a:ext cx="648072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867370" y="2412033"/>
            <a:ext cx="1992786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170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교육신청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법정교육 </a:t>
            </a:r>
            <a:r>
              <a:rPr lang="en-US" altLang="ko-KR" sz="1600" b="1" dirty="0">
                <a:solidFill>
                  <a:schemeClr val="tx1"/>
                </a:solidFill>
              </a:rPr>
              <a:t>- </a:t>
            </a:r>
            <a:r>
              <a:rPr lang="ko-KR" altLang="en-US" sz="1600" b="1" dirty="0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74C8BB4-3B47-77DB-CD6B-659FC194A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03" y="1043881"/>
            <a:ext cx="7354703" cy="5561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8028508" y="4206831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원하는 일정 조회 후 신청하기 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388548" y="3924201"/>
            <a:ext cx="792088" cy="1224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899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교육신청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법정교육 </a:t>
            </a:r>
            <a:r>
              <a:rPr lang="en-US" altLang="ko-KR" sz="1600" b="1" smtClean="0">
                <a:solidFill>
                  <a:schemeClr val="tx1"/>
                </a:solidFill>
              </a:rPr>
              <a:t>- </a:t>
            </a:r>
            <a:r>
              <a:rPr lang="ko-KR" altLang="en-US" sz="1600" b="1" smtClean="0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60" y="1187897"/>
            <a:ext cx="8050651" cy="51125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9900716" y="3492153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상세보기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380435" y="5724400"/>
            <a:ext cx="1065876" cy="34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212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93A2-01CB-6297-63AB-444A4182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1FB8E4-8327-002E-60C6-572E3770A24F}"/>
              </a:ext>
            </a:extLst>
          </p:cNvPr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60" y="1331913"/>
            <a:ext cx="6684743" cy="396044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788148" y="3996210"/>
            <a:ext cx="504056" cy="2160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5093815" y="3934944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공문 출력 가능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59956" y="4273498"/>
            <a:ext cx="792088" cy="370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3492004" y="4305727"/>
            <a:ext cx="2124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신청하기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4014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44" y="899865"/>
            <a:ext cx="9372248" cy="568185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259756" y="5076329"/>
            <a:ext cx="360040" cy="15053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9180636" y="4212233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수강생 클릭 후 신청하기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32164" y="3924202"/>
            <a:ext cx="1152128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669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52" y="1187897"/>
            <a:ext cx="8004130" cy="504056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solidFill>
                  <a:schemeClr val="tx1"/>
                </a:solidFill>
              </a:rPr>
              <a:t>(</a:t>
            </a:r>
            <a:r>
              <a:rPr lang="ko-KR" altLang="en-US" sz="1600" b="1">
                <a:solidFill>
                  <a:schemeClr val="tx1"/>
                </a:solidFill>
              </a:rPr>
              <a:t>교육신청</a:t>
            </a:r>
            <a:r>
              <a:rPr lang="en-US" altLang="ko-KR" sz="1600" b="1">
                <a:solidFill>
                  <a:schemeClr val="tx1"/>
                </a:solidFill>
              </a:rPr>
              <a:t>) </a:t>
            </a:r>
            <a:r>
              <a:rPr lang="ko-KR" altLang="en-US" sz="1600" b="1">
                <a:solidFill>
                  <a:schemeClr val="tx1"/>
                </a:solidFill>
              </a:rPr>
              <a:t>법정교육 </a:t>
            </a:r>
            <a:r>
              <a:rPr lang="en-US" altLang="ko-KR" sz="1600" b="1">
                <a:solidFill>
                  <a:schemeClr val="tx1"/>
                </a:solidFill>
              </a:rPr>
              <a:t>- </a:t>
            </a:r>
            <a:r>
              <a:rPr lang="ko-KR" altLang="en-US" sz="1600" b="1">
                <a:solidFill>
                  <a:schemeClr val="tx1"/>
                </a:solidFill>
              </a:rPr>
              <a:t>직장교육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4292" y="2196009"/>
            <a:ext cx="504056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8460556" y="2029817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교육비 결제 및 수강현황 조회는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나의강의실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관리자 메뉴 클릭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183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3419996" y="2844081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40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교육담당자 페이지</a:t>
            </a:r>
            <a:r>
              <a:rPr lang="en-US" altLang="ko-KR" sz="4000" b="1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4000" b="1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6668939"/>
            <a:ext cx="13320713" cy="6045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68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44" y="967823"/>
            <a:ext cx="9883602" cy="554679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교육담당자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학습관리 페이지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012284" y="1835969"/>
            <a:ext cx="576064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4572124" y="6514620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해당 페이지를 통해 진도율 및 평가 현황 조회 가능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6300316" y="175375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수료증 일괄 출력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403772" y="6156449"/>
            <a:ext cx="720080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660" y="3060105"/>
            <a:ext cx="432048" cy="2808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611684" y="6416417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교육비 결제 가능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0643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12" y="2447470"/>
            <a:ext cx="6691139" cy="183583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교육담당자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회원관리 페이지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60156" y="3474075"/>
            <a:ext cx="576064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4176079" y="4716704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동일 소속기관 회원정보 조회 가능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2770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88" y="2497799"/>
            <a:ext cx="9939561" cy="1952551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" y="302827"/>
            <a:ext cx="13320713" cy="43397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1"/>
                </a:solidFill>
              </a:rPr>
              <a:t>(</a:t>
            </a:r>
            <a:r>
              <a:rPr lang="ko-KR" altLang="en-US" sz="1600" b="1" smtClean="0">
                <a:solidFill>
                  <a:schemeClr val="tx1"/>
                </a:solidFill>
              </a:rPr>
              <a:t>교육담당자</a:t>
            </a:r>
            <a:r>
              <a:rPr lang="en-US" altLang="ko-KR" sz="1600" b="1" smtClean="0">
                <a:solidFill>
                  <a:schemeClr val="tx1"/>
                </a:solidFill>
              </a:rPr>
              <a:t>) </a:t>
            </a:r>
            <a:r>
              <a:rPr lang="ko-KR" altLang="en-US" sz="1600" b="1" smtClean="0">
                <a:solidFill>
                  <a:schemeClr val="tx1"/>
                </a:solidFill>
              </a:rPr>
              <a:t>회원관리 페이지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332764" y="3708177"/>
            <a:ext cx="576064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5FC40-DF40-4767-98FF-23B80AD29D3C}"/>
              </a:ext>
            </a:extLst>
          </p:cNvPr>
          <p:cNvSpPr txBox="1"/>
          <p:nvPr/>
        </p:nvSpPr>
        <p:spPr>
          <a:xfrm>
            <a:off x="3131964" y="4860305"/>
            <a:ext cx="651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샘플엑셀 다운 후 양식에 맞춰 내용 기입 후 업로드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일괄 회원가입 가능</a:t>
            </a:r>
            <a:r>
              <a:rPr lang="en-US" altLang="ko-KR" sz="1600" b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600" b="1" smtClean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2066509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1">
              <a:lumMod val="6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25336</TotalTime>
  <Words>255</Words>
  <Application>Microsoft Office PowerPoint</Application>
  <PresentationFormat>사용자 지정</PresentationFormat>
  <Paragraphs>51</Paragraphs>
  <Slides>22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나눔고딕</vt:lpstr>
      <vt:lpstr>MS Reference Sans Serif</vt:lpstr>
      <vt:lpstr>맑은 고딕</vt:lpstr>
      <vt:lpstr>Arial</vt:lpstr>
      <vt:lpstr>3_Office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비비트리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한국기계산업진흥회</dc:title>
  <dc:creator>김윤희</dc:creator>
  <cp:lastModifiedBy>USER</cp:lastModifiedBy>
  <cp:revision>3492</cp:revision>
  <cp:lastPrinted>2021-11-10T04:44:03Z</cp:lastPrinted>
  <dcterms:created xsi:type="dcterms:W3CDTF">2011-01-24T00:45:23Z</dcterms:created>
  <dcterms:modified xsi:type="dcterms:W3CDTF">2024-03-29T06:17:11Z</dcterms:modified>
</cp:coreProperties>
</file>